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35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78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6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7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129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98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824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34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69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1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96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50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88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77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7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24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A704-9C66-4590-A7ED-638755194A64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40EE78-2521-4C81-9676-2C996B2028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20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Procedury w siatkówce plażowej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Według wytycznych z 2015r.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304800"/>
            <a:ext cx="1809750" cy="18288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03" y="304800"/>
            <a:ext cx="2971800" cy="79248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041900" y="5981700"/>
            <a:ext cx="39878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Przygotował: Paweł Kryda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829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Procedura postępowania podczas kontuzji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Procedura Postępowania Podczas Kontuzji, jest serią stałych sekwencji, ustalonych w </a:t>
            </a:r>
            <a:r>
              <a:rPr lang="pl-PL" dirty="0" smtClean="0"/>
              <a:t>celu zapewnienia </a:t>
            </a:r>
            <a:r>
              <a:rPr lang="pl-PL" dirty="0"/>
              <a:t>właściwej pomocy medycznej przy minimalny wpływie na opóźnienie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Czas </a:t>
            </a:r>
            <a:r>
              <a:rPr lang="pl-PL" dirty="0"/>
              <a:t>na dojście do siebie odpowiada czasowi potrzebnemu akredytowanej </a:t>
            </a:r>
            <a:r>
              <a:rPr lang="pl-PL" dirty="0" smtClean="0"/>
              <a:t>pomocy medycznej </a:t>
            </a:r>
            <a:r>
              <a:rPr lang="pl-PL" dirty="0"/>
              <a:t>na udzielenie właściwej pomocy. Jeżeli pomoc zostanie zakończona, lub </a:t>
            </a:r>
            <a:r>
              <a:rPr lang="pl-PL" dirty="0" smtClean="0"/>
              <a:t>nie można </a:t>
            </a:r>
            <a:r>
              <a:rPr lang="pl-PL" dirty="0"/>
              <a:t>było udzielić pomocy, gra musi być wznowiona, lub drużyna uznana </a:t>
            </a:r>
            <a:r>
              <a:rPr lang="pl-PL" dirty="0" smtClean="0"/>
              <a:t>będzie za </a:t>
            </a:r>
            <a:r>
              <a:rPr lang="pl-PL" dirty="0"/>
              <a:t>zdekompletowaną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/>
              <a:t>By móc nieść pomoc podczas kontuzji, opieka medyczna zespołu musi siedzieć w pobliżu boiska podczas meczu. Nie przyznaje się dodatkowego czasu potrzebnego na przybycie służb medycznych zespołu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474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momencie kontuzji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25589"/>
            <a:ext cx="5609166" cy="4443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Gdy tylko zawodnik dozna kontuzji, SĘDZIA II musi natychmiast podejść do niego i ustalić, </a:t>
            </a:r>
            <a:r>
              <a:rPr lang="pl-PL" dirty="0" smtClean="0"/>
              <a:t>jak poważny </a:t>
            </a:r>
            <a:r>
              <a:rPr lang="pl-PL" dirty="0"/>
              <a:t>jest to uraz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SĘDZIA II musi zadać zawodnikowi następujące pytania:</a:t>
            </a:r>
          </a:p>
          <a:p>
            <a:pPr>
              <a:buAutoNum type="arabicPeriod"/>
            </a:pPr>
            <a:r>
              <a:rPr lang="pl-PL" b="1" dirty="0" smtClean="0"/>
              <a:t>„Czy jesteś w stanie kontynuować grę czy potrzebujesz pomocy medycznej”?</a:t>
            </a:r>
          </a:p>
          <a:p>
            <a:pPr>
              <a:buAutoNum type="arabicPeriod"/>
            </a:pPr>
            <a:r>
              <a:rPr lang="pl-PL" b="1" dirty="0" smtClean="0"/>
              <a:t>W przypadku wyboru pomocy medycznej „Pomocy medycznej Twojej drużyny czy oficjalnej turnieju?”</a:t>
            </a:r>
          </a:p>
          <a:p>
            <a:pPr>
              <a:buAutoNum type="arabicPeriod"/>
            </a:pPr>
            <a:r>
              <a:rPr lang="pl-PL" b="1" dirty="0" smtClean="0"/>
              <a:t>I dodatkowo „Potrzebujesz masażysty, fizjoterapeuty, czy obydwu?”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Jeżeli </a:t>
            </a:r>
            <a:r>
              <a:rPr lang="pl-PL" dirty="0"/>
              <a:t>to tylko możliwe, mecz powinien być wznowiony bez opóźnień. Jeżeli zawodnik </a:t>
            </a:r>
            <a:r>
              <a:rPr lang="pl-PL" dirty="0" smtClean="0"/>
              <a:t>jest w </a:t>
            </a:r>
            <a:r>
              <a:rPr lang="pl-PL" dirty="0"/>
              <a:t>stanie powrócić do gry w ciągu krótkiego czasu (do 15 sekund) nie ma potrzeby </a:t>
            </a:r>
            <a:r>
              <a:rPr lang="pl-PL" dirty="0" smtClean="0"/>
              <a:t>udzielenia przerwy </a:t>
            </a:r>
            <a:r>
              <a:rPr lang="pl-PL" dirty="0"/>
              <a:t>dla kontuzjowanego zawodnika.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902051"/>
            <a:ext cx="3213100" cy="47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9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Kontuzje powodujące krwawienie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Bezpieczeństwo wszystkich uczestników jest najważniejsze, w związku z czym </a:t>
            </a:r>
            <a:r>
              <a:rPr lang="pl-PL" dirty="0" smtClean="0"/>
              <a:t>rany powodujące </a:t>
            </a:r>
            <a:r>
              <a:rPr lang="pl-PL" dirty="0"/>
              <a:t>krwawienie powinny być opatrywane bez opóźnień, jak tylko </a:t>
            </a:r>
            <a:r>
              <a:rPr lang="pl-PL" dirty="0" smtClean="0"/>
              <a:t>zostaną zauważone </a:t>
            </a:r>
            <a:r>
              <a:rPr lang="pl-PL" dirty="0"/>
              <a:t>przez zawodnika lub sędziów.</a:t>
            </a:r>
          </a:p>
          <a:p>
            <a:pPr marL="0" indent="0">
              <a:buNone/>
            </a:pPr>
            <a:r>
              <a:rPr lang="pl-PL" dirty="0" smtClean="0"/>
              <a:t>Jeżeli </a:t>
            </a:r>
            <a:r>
              <a:rPr lang="pl-PL" dirty="0"/>
              <a:t>krwawienie jest niewielkie i można je łatwo zatamować, powodując </a:t>
            </a:r>
            <a:r>
              <a:rPr lang="pl-PL" dirty="0" smtClean="0"/>
              <a:t>niewielkie opóźnienie </a:t>
            </a:r>
            <a:r>
              <a:rPr lang="pl-PL" dirty="0"/>
              <a:t>w meczu, nie należy traktować takiej sytuacji jako przerwy dla </a:t>
            </a:r>
            <a:r>
              <a:rPr lang="pl-PL" dirty="0" smtClean="0"/>
              <a:t>kontuzjowanego zawodnika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smtClean="0"/>
              <a:t>Jeżeli </a:t>
            </a:r>
            <a:r>
              <a:rPr lang="pl-PL" dirty="0"/>
              <a:t>krwawienie jest poważne, kontuzja ta powinna być potraktowana jako </a:t>
            </a:r>
            <a:r>
              <a:rPr lang="pl-PL" dirty="0" smtClean="0"/>
              <a:t>wymagająca pomocy </a:t>
            </a:r>
            <a:r>
              <a:rPr lang="pl-PL" dirty="0"/>
              <a:t>medycznej, w której należy postępować według </a:t>
            </a:r>
            <a:r>
              <a:rPr lang="pl-PL" dirty="0" smtClean="0"/>
              <a:t>wcześniej </a:t>
            </a:r>
            <a:r>
              <a:rPr lang="pl-PL" dirty="0"/>
              <a:t>podanych wskazówek.</a:t>
            </a:r>
          </a:p>
          <a:p>
            <a:pPr marL="0" indent="0">
              <a:buNone/>
            </a:pPr>
            <a:r>
              <a:rPr lang="pl-PL" dirty="0"/>
              <a:t>Sytuacja ta traktowana jest jako przerwa dla kontuzjowanego zawodnika.</a:t>
            </a:r>
          </a:p>
          <a:p>
            <a:pPr marL="0" indent="0">
              <a:buNone/>
            </a:pPr>
            <a:r>
              <a:rPr lang="pl-PL" dirty="0" smtClean="0"/>
              <a:t>SĘDZIOWIE </a:t>
            </a:r>
            <a:r>
              <a:rPr lang="pl-PL" dirty="0"/>
              <a:t>powinni sprawdzić wszystkie piłki meczowe, a te które noszą ślady </a:t>
            </a:r>
            <a:r>
              <a:rPr lang="pl-PL" dirty="0" smtClean="0"/>
              <a:t>krwi, wymienić </a:t>
            </a:r>
            <a:r>
              <a:rPr lang="pl-PL" dirty="0"/>
              <a:t>a następnie wyczyścić i zdezynfekować. Ślady krwi na pozostałym </a:t>
            </a:r>
            <a:r>
              <a:rPr lang="pl-PL" dirty="0" smtClean="0"/>
              <a:t>wyposażeniu boiska </a:t>
            </a:r>
            <a:r>
              <a:rPr lang="pl-PL" dirty="0"/>
              <a:t>powinny być również wyczyszczone i zdezynfekowane.</a:t>
            </a:r>
          </a:p>
        </p:txBody>
      </p:sp>
    </p:spTree>
    <p:extLst>
      <p:ext uri="{BB962C8B-B14F-4D97-AF65-F5344CB8AC3E}">
        <p14:creationId xmlns:p14="http://schemas.microsoft.com/office/powerpoint/2010/main" val="33364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Zawodnik sam prosi o przerwę medyczną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25589"/>
            <a:ext cx="4580466" cy="4799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Jeżeli zawodnik chce skorzystać z pomocy medycznej, SĘDZIA II wzywa na </a:t>
            </a:r>
            <a:r>
              <a:rPr lang="pl-PL" dirty="0" smtClean="0"/>
              <a:t>boisko odpowiednią </a:t>
            </a:r>
            <a:r>
              <a:rPr lang="pl-PL" dirty="0"/>
              <a:t>służbę medyczną spośród dostępnych na daną lokalizację, pozwala </a:t>
            </a:r>
            <a:r>
              <a:rPr lang="pl-PL" dirty="0" smtClean="0"/>
              <a:t>asyście medycznej </a:t>
            </a:r>
            <a:r>
              <a:rPr lang="pl-PL" dirty="0"/>
              <a:t>zespołu wejść na boisko, w przypadku posiadania przez nią akredytacji na </a:t>
            </a:r>
            <a:r>
              <a:rPr lang="pl-PL" dirty="0" smtClean="0"/>
              <a:t>dany turniej</a:t>
            </a:r>
            <a:r>
              <a:rPr lang="pl-PL" dirty="0"/>
              <a:t>, a następnie musi natychmiast zawiadomić w kolejności odpowiednie osoby. </a:t>
            </a:r>
            <a:r>
              <a:rPr lang="pl-PL" dirty="0" smtClean="0"/>
              <a:t>Po pierwsze </a:t>
            </a:r>
            <a:r>
              <a:rPr lang="pl-PL" dirty="0"/>
              <a:t>SEKRETARZA meczu, w celu zanotowania czasu w minutach i sekundach, w </a:t>
            </a:r>
            <a:r>
              <a:rPr lang="pl-PL" dirty="0" smtClean="0"/>
              <a:t>którym zawodnik </a:t>
            </a:r>
            <a:r>
              <a:rPr lang="pl-PL" dirty="0"/>
              <a:t>poprosił o przerwę, SĘDZIEGO I, aby ten zszedł z podestu sędziowskiego w </a:t>
            </a:r>
            <a:r>
              <a:rPr lang="pl-PL" dirty="0" smtClean="0"/>
              <a:t>celu nadzorowania procedury. Następnie poszukuje opiekę medyczną i sędziego głównego.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5257800" y="1525589"/>
            <a:ext cx="353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Jest wysoce pożądane, żeby to SĘDZIA II był tym, kto aktywnie poszukuje osób</a:t>
            </a:r>
          </a:p>
          <a:p>
            <a:r>
              <a:rPr lang="pl-PL" dirty="0">
                <a:latin typeface="+mj-lt"/>
              </a:rPr>
              <a:t>wymienionych powyżej, co może się wiązać z opuszczeniem pola gry, lub użyciem</a:t>
            </a:r>
          </a:p>
          <a:p>
            <a:r>
              <a:rPr lang="pl-PL" dirty="0">
                <a:latin typeface="+mj-lt"/>
              </a:rPr>
              <a:t>krótkofalówki. SĘDZIA I może utrzymywać nadzór nad zawodnikami.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156" y="4110913"/>
            <a:ext cx="1956966" cy="22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4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Zapis w protokole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Rozpoczęcie naliczania czasu na dojście do siebie zapewnionego dla </a:t>
            </a:r>
            <a:r>
              <a:rPr lang="pl-PL" dirty="0" smtClean="0"/>
              <a:t>kontuzjowanego zawodnika </a:t>
            </a:r>
            <a:r>
              <a:rPr lang="pl-PL" dirty="0"/>
              <a:t>powinno rozpocząć się w momencie przybycia na boisko odpowiedniej </a:t>
            </a:r>
            <a:r>
              <a:rPr lang="pl-PL" dirty="0" smtClean="0"/>
              <a:t>służby medycznej </a:t>
            </a:r>
            <a:r>
              <a:rPr lang="pl-PL" dirty="0"/>
              <a:t>(spośród oficjalnego personelu dostępnego na dane miejsce </a:t>
            </a:r>
            <a:r>
              <a:rPr lang="pl-PL" dirty="0" smtClean="0"/>
              <a:t>rozgrywania zawodów</a:t>
            </a:r>
            <a:r>
              <a:rPr lang="pl-PL" dirty="0"/>
              <a:t>), lub w przypadku gdy zawodnik wybrał możliwość skorzystania z </a:t>
            </a:r>
            <a:r>
              <a:rPr lang="pl-PL" dirty="0" smtClean="0"/>
              <a:t>pomocy medycznej </a:t>
            </a:r>
            <a:r>
              <a:rPr lang="pl-PL" dirty="0"/>
              <a:t>swojego zespołu, od momentu, kiedy poprosił o pomoc medyczną, co </a:t>
            </a:r>
            <a:r>
              <a:rPr lang="pl-PL" dirty="0" smtClean="0"/>
              <a:t>się oznacza</a:t>
            </a:r>
            <a:r>
              <a:rPr lang="pl-PL" dirty="0"/>
              <a:t>, że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r>
              <a:rPr lang="pl-PL" dirty="0"/>
              <a:t>Dwa czasy powinny być zanotowane w protokole zawodów, w przypadku, </a:t>
            </a:r>
            <a:r>
              <a:rPr lang="pl-PL" dirty="0" smtClean="0"/>
              <a:t>gdy zawodnik </a:t>
            </a:r>
            <a:r>
              <a:rPr lang="pl-PL" dirty="0"/>
              <a:t>wybierze możliwość skorzystania z pomocy medycznej swojego zespołu</a:t>
            </a:r>
            <a:r>
              <a:rPr lang="pl-PL" dirty="0" smtClean="0"/>
              <a:t>: </a:t>
            </a:r>
          </a:p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dirty="0"/>
              <a:t>Czas w momencie zadania pytania przez SĘDZIEGO II</a:t>
            </a:r>
          </a:p>
          <a:p>
            <a:pPr marL="0" indent="0">
              <a:buNone/>
            </a:pPr>
            <a:r>
              <a:rPr lang="pl-PL" dirty="0"/>
              <a:t>• Czas wznowienia </a:t>
            </a:r>
            <a:r>
              <a:rPr lang="pl-PL" dirty="0" smtClean="0"/>
              <a:t>gry</a:t>
            </a:r>
          </a:p>
          <a:p>
            <a:pPr marL="0" indent="0">
              <a:buNone/>
            </a:pPr>
            <a:r>
              <a:rPr lang="pl-PL" dirty="0"/>
              <a:t>Trzy czasy powinny być zapisane w protokole zawodów, kiedy zawodnik </a:t>
            </a:r>
            <a:r>
              <a:rPr lang="pl-PL" dirty="0" smtClean="0"/>
              <a:t>chce skorzystać </a:t>
            </a:r>
            <a:r>
              <a:rPr lang="pl-PL" dirty="0"/>
              <a:t>z oficjalnej pomocy medycznej dostępnej w miejscu rozgrywania zawodów:</a:t>
            </a:r>
          </a:p>
          <a:p>
            <a:pPr marL="0" indent="0">
              <a:buNone/>
            </a:pPr>
            <a:r>
              <a:rPr lang="pl-PL" dirty="0"/>
              <a:t>• Czas w momencie zadania pytania przez SĘDZIEGO II</a:t>
            </a:r>
          </a:p>
          <a:p>
            <a:pPr marL="0" indent="0">
              <a:buNone/>
            </a:pPr>
            <a:r>
              <a:rPr lang="pl-PL" dirty="0"/>
              <a:t>• Czas przybycia oficjalnych służb medycznych na boisko</a:t>
            </a:r>
          </a:p>
          <a:p>
            <a:pPr marL="0" indent="0">
              <a:buNone/>
            </a:pPr>
            <a:r>
              <a:rPr lang="pl-PL" dirty="0"/>
              <a:t>• Czas wznowienia gry.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257" y="4359275"/>
            <a:ext cx="337774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9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Informacje dodatkowe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4250266" cy="388077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Zawodnicy powinni być powiadamiani o ilości pozostałego czasu</a:t>
            </a:r>
            <a:r>
              <a:rPr lang="pl-PL" dirty="0" smtClean="0"/>
              <a:t>.</a:t>
            </a:r>
          </a:p>
          <a:p>
            <a:r>
              <a:rPr lang="pl-PL" dirty="0"/>
              <a:t>Kiedy pomoc medyczna zostanie zakończona, lub nie można było udzielić pomocy, </a:t>
            </a:r>
            <a:r>
              <a:rPr lang="pl-PL" dirty="0" smtClean="0"/>
              <a:t>mecz musi </a:t>
            </a:r>
            <a:r>
              <a:rPr lang="pl-PL" dirty="0"/>
              <a:t>być wznowiony, lub odpowiednia drużyna zostanie uznana za zdekompletowaną</a:t>
            </a:r>
            <a:r>
              <a:rPr lang="pl-PL" dirty="0" smtClean="0"/>
              <a:t>.</a:t>
            </a:r>
          </a:p>
          <a:p>
            <a:r>
              <a:rPr lang="pl-PL" b="1" u="sng" dirty="0"/>
              <a:t>Wszyscy SĘDZIOWIE i Sędzia Główny </a:t>
            </a:r>
            <a:r>
              <a:rPr lang="pl-PL" b="1" u="sng" dirty="0" smtClean="0"/>
              <a:t>muszą </a:t>
            </a:r>
            <a:r>
              <a:rPr lang="pl-PL" b="1" u="sng" dirty="0"/>
              <a:t>wiedzieć, gdzie fizycznie znajdują się </a:t>
            </a:r>
            <a:r>
              <a:rPr lang="pl-PL" b="1" u="sng" dirty="0" smtClean="0"/>
              <a:t>służby medyczne</a:t>
            </a:r>
            <a:r>
              <a:rPr lang="pl-PL" b="1" u="sng" dirty="0"/>
              <a:t>: ratownik medyczny, lekarze, fizjoterapeuci, dostęp do karetki itd</a:t>
            </a:r>
            <a:r>
              <a:rPr lang="pl-PL" b="1" u="sng" dirty="0" smtClean="0"/>
              <a:t>.</a:t>
            </a:r>
          </a:p>
          <a:p>
            <a:r>
              <a:rPr lang="pl-PL" dirty="0"/>
              <a:t>Opieka medyczna może udzielać zawodnikom pomocy w regulaminowych przerwach w </a:t>
            </a:r>
            <a:r>
              <a:rPr lang="pl-PL" dirty="0" smtClean="0"/>
              <a:t>grze (TO</a:t>
            </a:r>
            <a:r>
              <a:rPr lang="pl-PL" dirty="0"/>
              <a:t>, TTO, inne regulaminowe przerwy) bez powodowania opóźnień w grze</a:t>
            </a:r>
            <a:r>
              <a:rPr lang="pl-PL" dirty="0" smtClean="0"/>
              <a:t>.</a:t>
            </a:r>
          </a:p>
          <a:p>
            <a:r>
              <a:rPr lang="pl-PL" dirty="0"/>
              <a:t>Zapisując czas, należy zapisać godzinę, minuty oraz sekundy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436" y="2160589"/>
            <a:ext cx="5092676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Procedury: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pl-PL" dirty="0" smtClean="0"/>
              <a:t>Procedura sprawdzenia śladu upadku piłki</a:t>
            </a:r>
          </a:p>
          <a:p>
            <a:pPr>
              <a:buAutoNum type="arabicPeriod"/>
            </a:pPr>
            <a:r>
              <a:rPr lang="pl-PL" dirty="0" smtClean="0"/>
              <a:t>Procedura postępowania podczas kontuzji</a:t>
            </a:r>
          </a:p>
        </p:txBody>
      </p:sp>
    </p:spTree>
    <p:extLst>
      <p:ext uri="{BB962C8B-B14F-4D97-AF65-F5344CB8AC3E}">
        <p14:creationId xmlns:p14="http://schemas.microsoft.com/office/powerpoint/2010/main" val="10772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1934" y="673100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/>
              <a:t>Procedura sprawdzenia śladu upadku </a:t>
            </a:r>
            <a:r>
              <a:rPr lang="pl-PL" dirty="0" smtClean="0"/>
              <a:t>piłki</a:t>
            </a:r>
            <a:endParaRPr lang="pl-PL" dirty="0"/>
          </a:p>
        </p:txBody>
      </p:sp>
      <p:pic>
        <p:nvPicPr>
          <p:cNvPr id="1026" name="Picture 2" descr="http://cluster006.ovh.net/~fbwone/clients/beta/fivb/web/pictures/images/htof/ball_in_ball_out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993900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3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Opis procedury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Celem tej procedury jest zapewnienie SĘDZIOM ujednoliconej i szybkiej metody radzenia sobie </a:t>
            </a:r>
            <a:r>
              <a:rPr lang="pl-PL" sz="2200" dirty="0" smtClean="0"/>
              <a:t>w sytuacji </a:t>
            </a:r>
            <a:r>
              <a:rPr lang="pl-PL" sz="2200" dirty="0"/>
              <a:t>po zainicjowaniu Procedury Sprawdzenia Śladu Upadku Piłki (Ball Mark </a:t>
            </a:r>
            <a:r>
              <a:rPr lang="pl-PL" sz="2200" dirty="0" err="1"/>
              <a:t>Protocol</a:t>
            </a:r>
            <a:r>
              <a:rPr lang="pl-PL" sz="2200" dirty="0"/>
              <a:t>). </a:t>
            </a:r>
            <a:endParaRPr lang="pl-PL" sz="2200" dirty="0" smtClean="0"/>
          </a:p>
          <a:p>
            <a:pPr marL="0" indent="0">
              <a:buNone/>
            </a:pPr>
            <a:r>
              <a:rPr lang="pl-PL" sz="2200" dirty="0" smtClean="0"/>
              <a:t>Sędziowie muszą </a:t>
            </a:r>
            <a:r>
              <a:rPr lang="pl-PL" sz="2200" dirty="0"/>
              <a:t>zwrócić szczególną uwagę na przejrzystość procedury, nie przeciąganie jej a wynik musi </a:t>
            </a:r>
            <a:r>
              <a:rPr lang="pl-PL" sz="2200" dirty="0" smtClean="0"/>
              <a:t>być decydujący </a:t>
            </a:r>
            <a:r>
              <a:rPr lang="pl-PL" sz="2200" dirty="0"/>
              <a:t>i dobrze przekazany w celu jak najszybszego wznowienia gry.</a:t>
            </a:r>
          </a:p>
        </p:txBody>
      </p:sp>
    </p:spTree>
    <p:extLst>
      <p:ext uri="{BB962C8B-B14F-4D97-AF65-F5344CB8AC3E}">
        <p14:creationId xmlns:p14="http://schemas.microsoft.com/office/powerpoint/2010/main" val="1109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procesu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Procedura Sprawdzania Śladu Upadku Piłki zastosowana podczas meczu posiada kilka składowych </a:t>
            </a:r>
            <a:r>
              <a:rPr lang="pl-PL" b="1" dirty="0" smtClean="0"/>
              <a:t>i powinna </a:t>
            </a:r>
            <a:r>
              <a:rPr lang="pl-PL" b="1" dirty="0"/>
              <a:t>być przeprowadzona przez sędziów, a przede wszystkim SĘDZIEGO I z dużą dokładnością i </a:t>
            </a:r>
            <a:r>
              <a:rPr lang="pl-PL" b="1" dirty="0" smtClean="0"/>
              <a:t>w krótkim </a:t>
            </a:r>
            <a:r>
              <a:rPr lang="pl-PL" b="1" dirty="0"/>
              <a:t>czasie w celu szybkiego wznowienia gry. Główne składniki Procedury:</a:t>
            </a:r>
          </a:p>
          <a:p>
            <a:pPr marL="0" indent="0">
              <a:buNone/>
            </a:pPr>
            <a:r>
              <a:rPr lang="pl-PL" dirty="0"/>
              <a:t>1. Jeżeli istnieją poważne wątpliwości w podjęciu decyzji czy piłka jest w boisku czy jest </a:t>
            </a:r>
            <a:r>
              <a:rPr lang="pl-PL" dirty="0" smtClean="0"/>
              <a:t>autowa SĘDZIA </a:t>
            </a:r>
            <a:r>
              <a:rPr lang="pl-PL" dirty="0"/>
              <a:t>I powinien zainicjować rozpoczęcie Procedury Sprawdzenia Śladu Upadku Piłki.</a:t>
            </a:r>
          </a:p>
          <a:p>
            <a:pPr marL="0" indent="0">
              <a:buNone/>
            </a:pPr>
            <a:r>
              <a:rPr lang="pl-PL" dirty="0" smtClean="0"/>
              <a:t>2</a:t>
            </a:r>
            <a:r>
              <a:rPr lang="pl-PL" dirty="0"/>
              <a:t>. Kapitanowie </a:t>
            </a:r>
            <a:r>
              <a:rPr lang="pl-PL" u="sng" dirty="0"/>
              <a:t>nie mają prawa nalegać </a:t>
            </a:r>
            <a:r>
              <a:rPr lang="pl-PL" dirty="0"/>
              <a:t>na rozpoczęcie </a:t>
            </a:r>
            <a:r>
              <a:rPr lang="pl-PL" dirty="0" smtClean="0"/>
              <a:t>Procedury.</a:t>
            </a:r>
          </a:p>
          <a:p>
            <a:pPr marL="0" indent="0">
              <a:buNone/>
            </a:pPr>
            <a:r>
              <a:rPr lang="pl-PL" dirty="0" smtClean="0"/>
              <a:t>3</a:t>
            </a:r>
            <a:r>
              <a:rPr lang="pl-PL" dirty="0"/>
              <a:t>. SĘDZIOWIE prowadzący spotkanie i SĘDZIOWIE LINIOWI powinni przeciwdziałać </a:t>
            </a:r>
            <a:r>
              <a:rPr lang="pl-PL" dirty="0" smtClean="0"/>
              <a:t>akcjom zawodników </a:t>
            </a:r>
            <a:r>
              <a:rPr lang="pl-PL" dirty="0"/>
              <a:t>mającym na celu celowe zatarcie lub modyfikację miejsca śladu upadku </a:t>
            </a:r>
            <a:r>
              <a:rPr lang="pl-PL" dirty="0" smtClean="0"/>
              <a:t>piłki. SĘDZIA </a:t>
            </a:r>
            <a:r>
              <a:rPr lang="pl-PL" dirty="0"/>
              <a:t>I powinien odpowiednio ukarać takie </a:t>
            </a:r>
            <a:r>
              <a:rPr lang="pl-PL" dirty="0" smtClean="0"/>
              <a:t>zachowanie.</a:t>
            </a:r>
          </a:p>
          <a:p>
            <a:pPr marL="0" indent="0">
              <a:buNone/>
            </a:pPr>
            <a:r>
              <a:rPr lang="pl-PL" dirty="0" smtClean="0"/>
              <a:t>4</a:t>
            </a:r>
            <a:r>
              <a:rPr lang="pl-PL" dirty="0"/>
              <a:t>. Kapitanowie mogą przyznać się, że pierwotna decyzja sędziego nie jest właściwa wtedy </a:t>
            </a:r>
            <a:r>
              <a:rPr lang="pl-PL" dirty="0" smtClean="0"/>
              <a:t>nie jest </a:t>
            </a:r>
            <a:r>
              <a:rPr lang="pl-PL" dirty="0"/>
              <a:t>wymagane wszczęcie Procedury Sprawdzenia Śladu Upadku Piłki lub jeżeli </a:t>
            </a:r>
            <a:r>
              <a:rPr lang="pl-PL" dirty="0" smtClean="0"/>
              <a:t>procedura była </a:t>
            </a:r>
            <a:r>
              <a:rPr lang="pl-PL" dirty="0"/>
              <a:t>zainicjowana przerwać </a:t>
            </a:r>
            <a:r>
              <a:rPr lang="pl-PL" dirty="0" smtClean="0"/>
              <a:t>ją.</a:t>
            </a:r>
          </a:p>
          <a:p>
            <a:pPr marL="0" indent="0">
              <a:buNone/>
            </a:pPr>
            <a:r>
              <a:rPr lang="pl-PL" dirty="0" smtClean="0"/>
              <a:t>5</a:t>
            </a:r>
            <a:r>
              <a:rPr lang="pl-PL" dirty="0"/>
              <a:t>. Procedura Sprawdzenia Śladu Upadku Piłki ma tą zaletę, że pozwala SĘDZIEMU I zyskać </a:t>
            </a:r>
            <a:r>
              <a:rPr lang="pl-PL" dirty="0" smtClean="0"/>
              <a:t>czas na </a:t>
            </a:r>
            <a:r>
              <a:rPr lang="pl-PL" dirty="0"/>
              <a:t>ostudzenie emocji zawodników po podjęciu spornej decyzji. Lecz wymaga to jednakże </a:t>
            </a:r>
            <a:r>
              <a:rPr lang="pl-PL" dirty="0" smtClean="0"/>
              <a:t>od sędziów </a:t>
            </a:r>
            <a:r>
              <a:rPr lang="pl-PL" dirty="0"/>
              <a:t>szybkiego i ścisłego stosowania Procedury.</a:t>
            </a:r>
          </a:p>
        </p:txBody>
      </p:sp>
    </p:spTree>
    <p:extLst>
      <p:ext uri="{BB962C8B-B14F-4D97-AF65-F5344CB8AC3E}">
        <p14:creationId xmlns:p14="http://schemas.microsoft.com/office/powerpoint/2010/main" val="65418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Obowiązki sędziego I podczas </a:t>
            </a:r>
            <a:r>
              <a:rPr lang="pl-PL" dirty="0" err="1" smtClean="0"/>
              <a:t>podczas</a:t>
            </a:r>
            <a:r>
              <a:rPr lang="pl-PL" dirty="0" smtClean="0"/>
              <a:t> procedury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4707466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Szybkie początkowe podjęcie decyzji przez SĘDZIEGO I czy zainicjować Procedurę.</a:t>
            </a:r>
          </a:p>
          <a:p>
            <a:pPr marL="0" indent="0">
              <a:buNone/>
            </a:pPr>
            <a:r>
              <a:rPr lang="pl-PL" dirty="0" smtClean="0"/>
              <a:t>SĘDZIA </a:t>
            </a:r>
            <a:r>
              <a:rPr lang="pl-PL" dirty="0"/>
              <a:t>I schodzi z podestu sędziowskiego i wskazując odpowiedniego SĘDZIEGO </a:t>
            </a:r>
            <a:r>
              <a:rPr lang="pl-PL" dirty="0" smtClean="0"/>
              <a:t>lub SĘDZIÓW </a:t>
            </a:r>
            <a:r>
              <a:rPr lang="pl-PL" dirty="0"/>
              <a:t>LINIOWYCH prosząc ich o podejście do miejsca upadku piłki.</a:t>
            </a:r>
          </a:p>
          <a:p>
            <a:pPr marL="0" indent="0">
              <a:buNone/>
            </a:pPr>
            <a:r>
              <a:rPr lang="pl-PL" dirty="0" smtClean="0"/>
              <a:t>Dodatkowo </a:t>
            </a:r>
            <a:r>
              <a:rPr lang="pl-PL" dirty="0"/>
              <a:t>SĘDZIA I powinien poprosić zawodników drużyny po której stronie znajduje </a:t>
            </a:r>
            <a:r>
              <a:rPr lang="pl-PL" dirty="0" smtClean="0"/>
              <a:t>się ślad </a:t>
            </a:r>
            <a:r>
              <a:rPr lang="pl-PL" dirty="0"/>
              <a:t>upadku piłki o odsunięcie się od weryfikowanego miejsca. Jest to bardzo </a:t>
            </a:r>
            <a:r>
              <a:rPr lang="pl-PL" dirty="0" smtClean="0"/>
              <a:t>ważne rozpatrując </a:t>
            </a:r>
            <a:r>
              <a:rPr lang="pl-PL" dirty="0"/>
              <a:t>to pod kątem jednakowego traktowania obydwu zespołów w trakcie </a:t>
            </a:r>
            <a:r>
              <a:rPr lang="pl-PL" dirty="0" smtClean="0"/>
              <a:t>całego procesu</a:t>
            </a:r>
            <a:endParaRPr lang="pl-PL" dirty="0"/>
          </a:p>
        </p:txBody>
      </p:sp>
      <p:pic>
        <p:nvPicPr>
          <p:cNvPr id="2050" name="Picture 2" descr="http://cluster006.ovh.net/~fbwone/clients/beta/fivb/web/pictures/media/mental-aspects-of-the-game/Neven-Neshev-BUL-is-talking-with-the-1st-referee-from-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43" y="1956842"/>
            <a:ext cx="2857057" cy="42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9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279400"/>
            <a:ext cx="8596668" cy="1320800"/>
          </a:xfrm>
        </p:spPr>
        <p:txBody>
          <a:bodyPr/>
          <a:lstStyle/>
          <a:p>
            <a:r>
              <a:rPr lang="pl-PL" dirty="0"/>
              <a:t>Weryfikacja miejsca śladu upadku piłki (piłka w boisku czy aut):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00200"/>
            <a:ext cx="5405966" cy="4965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1. Jak tylko zawodnicy odsuną się od miejsca upadku piłki i odpowiedni SĘDZIA </a:t>
            </a:r>
            <a:r>
              <a:rPr lang="pl-PL" dirty="0" smtClean="0"/>
              <a:t>/ SĘDZIOWIE </a:t>
            </a:r>
            <a:r>
              <a:rPr lang="pl-PL" dirty="0"/>
              <a:t>LINIOWI są obecni, SĘDZIA I jeżeli wymaga tego sytuacja może </a:t>
            </a:r>
            <a:r>
              <a:rPr lang="pl-PL" dirty="0" smtClean="0"/>
              <a:t>uważnie wypytać </a:t>
            </a:r>
            <a:r>
              <a:rPr lang="pl-PL" dirty="0"/>
              <a:t>SĘDZIEGO LINIOWEGO.</a:t>
            </a:r>
          </a:p>
          <a:p>
            <a:pPr marL="0" indent="0">
              <a:buNone/>
            </a:pPr>
            <a:r>
              <a:rPr lang="pl-PL" dirty="0"/>
              <a:t>2. Po pierwsze należy ustalić czy piłka dotknęła linii. Zawiera to w sobie także </a:t>
            </a:r>
            <a:r>
              <a:rPr lang="pl-PL" dirty="0" smtClean="0"/>
              <a:t>taką sytuację </a:t>
            </a:r>
            <a:r>
              <a:rPr lang="pl-PL" dirty="0"/>
              <a:t>w której linia była w podniesionej pozycji i została dotknięta przez piłkę.</a:t>
            </a:r>
          </a:p>
          <a:p>
            <a:pPr marL="0" indent="0">
              <a:buNone/>
            </a:pPr>
            <a:r>
              <a:rPr lang="pl-PL" dirty="0"/>
              <a:t>3. Jest bardzo istotne by SĘDZIA LINIOWY (jeżeli zostanie o to poproszony) </a:t>
            </a:r>
            <a:r>
              <a:rPr lang="pl-PL" dirty="0" smtClean="0"/>
              <a:t>miał możliwość:</a:t>
            </a:r>
          </a:p>
          <a:p>
            <a:pPr marL="0" indent="0">
              <a:buNone/>
            </a:pPr>
            <a:r>
              <a:rPr lang="pl-PL" dirty="0" smtClean="0"/>
              <a:t>	- </a:t>
            </a:r>
            <a:r>
              <a:rPr lang="pl-PL" dirty="0"/>
              <a:t>Wskazać miejsce upadku piłki – bez dotykania </a:t>
            </a:r>
            <a:r>
              <a:rPr lang="pl-PL" dirty="0" smtClean="0"/>
              <a:t>go.</a:t>
            </a:r>
          </a:p>
          <a:p>
            <a:pPr marL="0" indent="0">
              <a:buNone/>
            </a:pPr>
            <a:r>
              <a:rPr lang="pl-PL" dirty="0" smtClean="0"/>
              <a:t>	- Wyjaśnić </a:t>
            </a:r>
            <a:r>
              <a:rPr lang="pl-PL" dirty="0"/>
              <a:t>słownie co zaobserwował włączając to akcję dotknięcia piasku </a:t>
            </a:r>
            <a:r>
              <a:rPr lang="pl-PL" dirty="0" smtClean="0"/>
              <a:t>przez piłkę </a:t>
            </a:r>
            <a:r>
              <a:rPr lang="pl-PL" dirty="0"/>
              <a:t>jak i też wszystko to co działo się po tej akcji.</a:t>
            </a:r>
          </a:p>
          <a:p>
            <a:pPr marL="0" indent="0">
              <a:buNone/>
            </a:pPr>
            <a:r>
              <a:rPr lang="pl-PL" dirty="0"/>
              <a:t>4. SĘDZIA I powinien upewnić się czy dobrze zrozumiał przekaz SĘDZIEGO </a:t>
            </a:r>
            <a:r>
              <a:rPr lang="pl-PL" dirty="0" smtClean="0"/>
              <a:t>LINIOWEGO. Dobrą </a:t>
            </a:r>
            <a:r>
              <a:rPr lang="pl-PL" dirty="0"/>
              <a:t>strategią jest wyjaśnianie po kolei co działo się w finalnej fazie akcji.</a:t>
            </a:r>
          </a:p>
          <a:p>
            <a:pPr marL="0" indent="0">
              <a:buNone/>
            </a:pPr>
            <a:r>
              <a:rPr lang="pl-PL" dirty="0"/>
              <a:t>5. Jeżeli SĘDZIA I jest usatysfakcjonowany otrzymanymi wszystkimi </a:t>
            </a:r>
            <a:r>
              <a:rPr lang="pl-PL" dirty="0" smtClean="0"/>
              <a:t>dostępnymi informacjami </a:t>
            </a:r>
            <a:r>
              <a:rPr lang="pl-PL" dirty="0"/>
              <a:t>na podstawie których jest wstanie podjąć decyzję powinien </a:t>
            </a:r>
            <a:r>
              <a:rPr lang="pl-PL" dirty="0" smtClean="0"/>
              <a:t>szybko powrócić </a:t>
            </a:r>
            <a:r>
              <a:rPr lang="pl-PL" dirty="0"/>
              <a:t>na podest sędziowski sygnalizując wynik procedury (wskazując </a:t>
            </a:r>
            <a:r>
              <a:rPr lang="pl-PL" dirty="0" smtClean="0"/>
              <a:t>drużynę zagrywającą</a:t>
            </a:r>
            <a:r>
              <a:rPr lang="pl-PL" dirty="0"/>
              <a:t>) i jeżeli zajdzie taka potrzeba ukarać każdego zawodnika, który </a:t>
            </a:r>
            <a:r>
              <a:rPr lang="pl-PL" dirty="0" smtClean="0"/>
              <a:t>przeszedł na </a:t>
            </a:r>
            <a:r>
              <a:rPr lang="pl-PL" dirty="0"/>
              <a:t>stronę przeciwnika. Nie można zezwolić na żadne dalsze opóźnienie a </a:t>
            </a:r>
            <a:r>
              <a:rPr lang="pl-PL" dirty="0" smtClean="0"/>
              <a:t>zawodnicy powinni </a:t>
            </a:r>
            <a:r>
              <a:rPr lang="pl-PL" dirty="0"/>
              <a:t>zostać ponagleni do niezwłocznego wznowienia gry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3074" name="Picture 2" descr="https://scontent-fra.xx.fbcdn.net/hphotos-xaf1/v/t1.0-9/543337_418959458114930_1303835720_n.jpg?oh=6da4fbcef64bb20b6b28176a95a6740f&amp;oe=55C9E5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97" y="2755900"/>
            <a:ext cx="533279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55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Obowiązki sędziego II podczas procedury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Po zainicjowaniu procedury SĘDZIA II powinien udać się w pobliże siatki by swoją </a:t>
            </a:r>
            <a:r>
              <a:rPr lang="pl-PL" dirty="0" smtClean="0"/>
              <a:t>postawą czy </a:t>
            </a:r>
            <a:r>
              <a:rPr lang="pl-PL" dirty="0"/>
              <a:t>też słownie wyperswadować przeciwnym zespołom przejście pod siatką na </a:t>
            </a:r>
            <a:r>
              <a:rPr lang="pl-PL" dirty="0" smtClean="0"/>
              <a:t>stronę przeciwnika.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Jest </a:t>
            </a:r>
            <a:r>
              <a:rPr lang="pl-PL" dirty="0"/>
              <a:t>dobrą praktyką poinformowanie zespołów, że przechodzenie pod siatką lub </a:t>
            </a:r>
            <a:r>
              <a:rPr lang="pl-PL" dirty="0" smtClean="0"/>
              <a:t>jej przedłużeniem </a:t>
            </a:r>
            <a:r>
              <a:rPr lang="pl-PL" dirty="0"/>
              <a:t>jest niezgodne z przepisami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Powinien </a:t>
            </a:r>
            <a:r>
              <a:rPr lang="pl-PL" dirty="0"/>
              <a:t>utrzymywać przez cały czas trwania procedury kontakt wzrokowy z SĘDZIĄ </a:t>
            </a:r>
            <a:r>
              <a:rPr lang="pl-PL" dirty="0" smtClean="0"/>
              <a:t>I</a:t>
            </a:r>
          </a:p>
          <a:p>
            <a:pPr marL="0" indent="0">
              <a:buNone/>
            </a:pPr>
            <a:r>
              <a:rPr lang="pl-PL" dirty="0" smtClean="0"/>
              <a:t>Ewentualnie</a:t>
            </a:r>
            <a:r>
              <a:rPr lang="pl-PL" dirty="0"/>
              <a:t>, jeżeli SĘDZIA II zostanie o to poproszony, może asystować SĘDZIEMU </a:t>
            </a:r>
            <a:r>
              <a:rPr lang="pl-PL" dirty="0" smtClean="0"/>
              <a:t>I w </a:t>
            </a:r>
            <a:r>
              <a:rPr lang="pl-PL" dirty="0"/>
              <a:t>podejmowaniu finalnej </a:t>
            </a:r>
            <a:r>
              <a:rPr lang="pl-PL" dirty="0" smtClean="0"/>
              <a:t>decyzji.</a:t>
            </a:r>
          </a:p>
          <a:p>
            <a:pPr marL="0" indent="0">
              <a:buNone/>
            </a:pPr>
            <a:r>
              <a:rPr lang="pl-PL" dirty="0" smtClean="0"/>
              <a:t>SĘDZIA </a:t>
            </a:r>
            <a:r>
              <a:rPr lang="pl-PL" dirty="0"/>
              <a:t>II musi upewnić się, że SĘDZIA SEKRETARZ właściwie zapisze wynik Procedury. </a:t>
            </a:r>
            <a:r>
              <a:rPr lang="pl-PL" dirty="0" smtClean="0"/>
              <a:t>Nie można </a:t>
            </a:r>
            <a:r>
              <a:rPr lang="pl-PL" dirty="0"/>
              <a:t>wznowić gry zanim SĘDZIA SEKRETARZ nie zasygnalizuje swojej gotowości.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425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Wznowienie gry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8479366" cy="38807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Pod koniec procedury SĘDZIA I powinien przekazać wszystkim wynik sprawdzenia </a:t>
            </a:r>
            <a:r>
              <a:rPr lang="pl-PL" dirty="0" smtClean="0"/>
              <a:t>śladu miejsca </a:t>
            </a:r>
            <a:r>
              <a:rPr lang="pl-PL" dirty="0"/>
              <a:t>upadku piłki używając odpowiedniej sygnalizacji ręcznej (wskazując </a:t>
            </a:r>
            <a:r>
              <a:rPr lang="pl-PL" dirty="0" smtClean="0"/>
              <a:t>zespół zagrywający</a:t>
            </a:r>
            <a:r>
              <a:rPr lang="pl-PL" dirty="0"/>
              <a:t>).</a:t>
            </a:r>
          </a:p>
          <a:p>
            <a:pPr marL="0" indent="0">
              <a:buNone/>
            </a:pPr>
            <a:r>
              <a:rPr lang="pl-PL" dirty="0" smtClean="0"/>
              <a:t>Jeżeli </a:t>
            </a:r>
            <a:r>
              <a:rPr lang="pl-PL" dirty="0"/>
              <a:t>nastąpiła konieczność SĘDZIA I musi ukarać każdego zawodnika, który </a:t>
            </a:r>
            <a:r>
              <a:rPr lang="pl-PL" dirty="0" smtClean="0"/>
              <a:t>przekroczył przestrzeń </a:t>
            </a:r>
            <a:r>
              <a:rPr lang="pl-PL" dirty="0"/>
              <a:t>pod siatką lub jej umowne przedłużenie czerwoną kartką (upomnienie </a:t>
            </a:r>
            <a:r>
              <a:rPr lang="pl-PL" dirty="0" smtClean="0"/>
              <a:t>za zachowanie </a:t>
            </a:r>
            <a:r>
              <a:rPr lang="pl-PL" dirty="0"/>
              <a:t>naganne). Kara ta nakładana jest indywidualnie.</a:t>
            </a:r>
          </a:p>
        </p:txBody>
      </p:sp>
    </p:spTree>
    <p:extLst>
      <p:ext uri="{BB962C8B-B14F-4D97-AF65-F5344CB8AC3E}">
        <p14:creationId xmlns:p14="http://schemas.microsoft.com/office/powerpoint/2010/main" val="152303311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Żółtopomarańczowy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1316</Words>
  <Application>Microsoft Office PowerPoint</Application>
  <PresentationFormat>Panoramiczny</PresentationFormat>
  <Paragraphs>76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Faseta</vt:lpstr>
      <vt:lpstr>Procedury w siatkówce plażowej</vt:lpstr>
      <vt:lpstr>Procedury:</vt:lpstr>
      <vt:lpstr>Procedura sprawdzenia śladu upadku piłki</vt:lpstr>
      <vt:lpstr>Opis procedury</vt:lpstr>
      <vt:lpstr>Przebieg procesu</vt:lpstr>
      <vt:lpstr>Obowiązki sędziego I podczas podczas procedury</vt:lpstr>
      <vt:lpstr>Weryfikacja miejsca śladu upadku piłki (piłka w boisku czy aut):</vt:lpstr>
      <vt:lpstr>Obowiązki sędziego II podczas procedury</vt:lpstr>
      <vt:lpstr>Wznowienie gry</vt:lpstr>
      <vt:lpstr>Procedura postępowania podczas kontuzji</vt:lpstr>
      <vt:lpstr>W momencie kontuzji</vt:lpstr>
      <vt:lpstr>Kontuzje powodujące krwawienie</vt:lpstr>
      <vt:lpstr>Zawodnik sam prosi o przerwę medyczną</vt:lpstr>
      <vt:lpstr>Zapis w protokole</vt:lpstr>
      <vt:lpstr>Informacje dodatkowe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Procedury w siatkówce plażowej</dc:title>
  <dc:creator>Paweł Kryda</dc:creator>
  <cp:lastModifiedBy>Paweł Kryda</cp:lastModifiedBy>
  <cp:revision>11</cp:revision>
  <dcterms:created xsi:type="dcterms:W3CDTF">2015-05-11T22:17:35Z</dcterms:created>
  <dcterms:modified xsi:type="dcterms:W3CDTF">2015-05-14T14:05:13Z</dcterms:modified>
</cp:coreProperties>
</file>